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1"/>
            <a:ext cx="12192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1" y="1792288"/>
            <a:ext cx="12130617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12192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6"/>
            <a:ext cx="12192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1"/>
            <a:ext cx="12192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1" y="333376"/>
            <a:ext cx="864023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431800" y="2276475"/>
            <a:ext cx="69088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5410200"/>
            <a:ext cx="8432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1133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38B85-46F0-47F5-95C2-4D38CB02412C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4014532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7000" y="304800"/>
            <a:ext cx="287020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40740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5339-844B-44F5-BB33-D33087944F4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93586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4808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2pPr>
              <a:defRPr>
                <a:latin typeface="楷体_GB2312" pitchFamily="49" charset="-122"/>
                <a:ea typeface="楷体_GB2312" pitchFamily="49" charset="-122"/>
              </a:defRPr>
            </a:lvl2pPr>
            <a:lvl3pPr>
              <a:defRPr>
                <a:latin typeface="楷体_GB2312" pitchFamily="49" charset="-122"/>
                <a:ea typeface="楷体_GB2312" pitchFamily="49" charset="-122"/>
              </a:defRPr>
            </a:lvl3pPr>
            <a:lvl4pPr>
              <a:defRPr>
                <a:latin typeface="楷体_GB2312" pitchFamily="49" charset="-122"/>
                <a:ea typeface="楷体_GB2312" pitchFamily="49" charset="-122"/>
              </a:defRPr>
            </a:lvl4pPr>
            <a:lvl5pPr>
              <a:buFont typeface="Arial" pitchFamily="34" charset="0"/>
              <a:buChar char="▪"/>
              <a:defRPr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849F-5046-4F1A-9940-026294735800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75026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BB49-4459-4EBB-8153-504CE561DED3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76462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8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1EC5-4D7E-48D1-A80B-B11EB60C8914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401441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1A8D-9A3D-473C-9728-7375EA2AAEFD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91422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C103-EC93-4B62-B670-45890F74BD6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66424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5597-147C-4D0D-912C-40510801BD0B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3899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EB977-899B-499E-A9A5-A508A0A55891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986644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C49-FFEE-4929-8096-DACAA954FE7F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23551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12192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2192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12200467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214438"/>
            <a:ext cx="114808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0" y="6477001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29BFB-884E-4A61-936B-5D4F2AEE525C}" type="slidenum">
              <a:rPr lang="zh-CN" altLang="en-US">
                <a:solidFill>
                  <a:srgbClr val="046CA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357188"/>
            <a:ext cx="1076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67267" y="6524625"/>
            <a:ext cx="1113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46CA6"/>
              </a:solidFill>
              <a:latin typeface="Arial" charset="0"/>
              <a:ea typeface="宋体" charset="-122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31200" y="0"/>
            <a:ext cx="355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510185" y="6553200"/>
            <a:ext cx="21611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298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92561" y="2204864"/>
            <a:ext cx="5181600" cy="2286000"/>
          </a:xfrm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第三篇 心理社会评估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460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212326" cy="48768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二、</a:t>
            </a:r>
            <a:r>
              <a:rPr lang="zh-CN" altLang="zh-CN" dirty="0" smtClean="0"/>
              <a:t>情绪</a:t>
            </a:r>
            <a:r>
              <a:rPr lang="zh-CN" altLang="zh-CN" dirty="0"/>
              <a:t>与</a:t>
            </a:r>
            <a:r>
              <a:rPr lang="zh-CN" altLang="zh-CN" dirty="0" smtClean="0"/>
              <a:t>情感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（一）相关</a:t>
            </a:r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2"/>
            <a:r>
              <a:rPr lang="zh-CN" altLang="zh-CN" dirty="0"/>
              <a:t>情绪（</a:t>
            </a:r>
            <a:r>
              <a:rPr lang="en-US" altLang="zh-CN" dirty="0"/>
              <a:t>emotion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是</a:t>
            </a:r>
            <a:r>
              <a:rPr lang="zh-CN" altLang="zh-CN" dirty="0"/>
              <a:t>人脑对客观事物是否符合自身需要而产生的态度</a:t>
            </a:r>
            <a:r>
              <a:rPr lang="zh-CN" altLang="zh-CN" dirty="0" smtClean="0"/>
              <a:t>体验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情感</a:t>
            </a:r>
            <a:r>
              <a:rPr lang="zh-CN" altLang="zh-CN" dirty="0"/>
              <a:t>（</a:t>
            </a:r>
            <a:r>
              <a:rPr lang="en-US" altLang="zh-CN" dirty="0"/>
              <a:t>feeling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是</a:t>
            </a:r>
            <a:r>
              <a:rPr lang="zh-CN" altLang="zh-CN" dirty="0"/>
              <a:t>情绪的高级形式，侧重对社会性需要是否得到满足而出现的态度的</a:t>
            </a:r>
            <a:r>
              <a:rPr lang="zh-CN" altLang="zh-CN" dirty="0" smtClean="0"/>
              <a:t>反映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评估的意义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消极的情绪可使心理活动失衡，导致疾病的发生或加重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积极的情绪可有助于疾病的康复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（二）表现</a:t>
            </a:r>
            <a:r>
              <a:rPr lang="zh-CN" altLang="en-US" dirty="0" smtClean="0"/>
              <a:t>形式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内部体验</a:t>
            </a:r>
            <a:endParaRPr lang="en-US" altLang="zh-CN" dirty="0"/>
          </a:p>
          <a:p>
            <a:pPr lvl="2"/>
            <a:r>
              <a:rPr lang="zh-CN" altLang="zh-CN" dirty="0" smtClean="0"/>
              <a:t>表情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生理反应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（三）评估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交谈：鼓励其说出自己的感受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观察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心理测评量表</a:t>
            </a:r>
            <a:endParaRPr lang="en-US" altLang="zh-CN" dirty="0" smtClean="0"/>
          </a:p>
          <a:p>
            <a:pPr lvl="2"/>
            <a:r>
              <a:rPr lang="zh-CN" altLang="en-US" dirty="0"/>
              <a:t>生理</a:t>
            </a:r>
            <a:r>
              <a:rPr lang="zh-CN" altLang="en-US" dirty="0" smtClean="0"/>
              <a:t>指标测量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7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三、</a:t>
            </a:r>
            <a:r>
              <a:rPr lang="zh-CN" altLang="zh-CN" dirty="0" smtClean="0"/>
              <a:t>应激</a:t>
            </a:r>
            <a:r>
              <a:rPr lang="zh-CN" altLang="zh-CN" dirty="0"/>
              <a:t>与</a:t>
            </a:r>
            <a:r>
              <a:rPr lang="zh-CN" altLang="zh-CN" dirty="0" smtClean="0"/>
              <a:t>应对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（一）相关概念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应激：</a:t>
            </a:r>
            <a:r>
              <a:rPr lang="zh-CN" altLang="zh-CN" dirty="0" smtClean="0"/>
              <a:t>是</a:t>
            </a:r>
            <a:r>
              <a:rPr lang="zh-CN" altLang="zh-CN" dirty="0"/>
              <a:t>一个人的平衡状态受到破坏或威胁时进行适应和</a:t>
            </a:r>
            <a:r>
              <a:rPr lang="zh-CN" altLang="zh-CN" dirty="0" smtClean="0"/>
              <a:t>应对</a:t>
            </a:r>
            <a:r>
              <a:rPr lang="zh-CN" altLang="en-US" dirty="0" smtClean="0"/>
              <a:t>的</a:t>
            </a:r>
            <a:r>
              <a:rPr lang="zh-CN" altLang="zh-CN" dirty="0" smtClean="0"/>
              <a:t>过程</a:t>
            </a:r>
            <a:endParaRPr lang="en-US" altLang="zh-CN" dirty="0" smtClean="0"/>
          </a:p>
          <a:p>
            <a:pPr lvl="2"/>
            <a:r>
              <a:rPr lang="zh-CN" altLang="zh-CN" dirty="0"/>
              <a:t>应对</a:t>
            </a:r>
            <a:r>
              <a:rPr lang="zh-CN" altLang="zh-CN" dirty="0" smtClean="0"/>
              <a:t>方式</a:t>
            </a:r>
            <a:r>
              <a:rPr lang="zh-CN" altLang="en-US" dirty="0" smtClean="0"/>
              <a:t>（</a:t>
            </a:r>
            <a:r>
              <a:rPr lang="zh-CN" altLang="zh-CN" dirty="0" smtClean="0">
                <a:solidFill>
                  <a:srgbClr val="C00000"/>
                </a:solidFill>
              </a:rPr>
              <a:t>应对策略</a:t>
            </a:r>
            <a:r>
              <a:rPr lang="zh-CN" altLang="en-US" dirty="0" smtClean="0"/>
              <a:t>）：</a:t>
            </a:r>
            <a:r>
              <a:rPr lang="zh-CN" altLang="zh-CN" dirty="0" smtClean="0"/>
              <a:t>是</a:t>
            </a:r>
            <a:r>
              <a:rPr lang="zh-CN" altLang="zh-CN" dirty="0"/>
              <a:t>个体为解决应激事件对自身的影响所采取的各种</a:t>
            </a:r>
            <a:r>
              <a:rPr lang="zh-CN" altLang="zh-CN" dirty="0" smtClean="0"/>
              <a:t>策略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（二）评估的意义</a:t>
            </a:r>
            <a:endParaRPr lang="en-US" altLang="zh-CN" dirty="0" smtClean="0"/>
          </a:p>
          <a:p>
            <a:pPr lvl="2"/>
            <a:r>
              <a:rPr lang="zh-CN" altLang="zh-CN" dirty="0"/>
              <a:t>适度的应激可激活机体功能</a:t>
            </a:r>
            <a:r>
              <a:rPr lang="zh-CN" altLang="zh-CN" dirty="0" smtClean="0"/>
              <a:t>，是</a:t>
            </a:r>
            <a:r>
              <a:rPr lang="zh-CN" altLang="zh-CN" dirty="0"/>
              <a:t>个体成长所必须的，并对健康</a:t>
            </a:r>
            <a:r>
              <a:rPr lang="zh-CN" altLang="zh-CN" dirty="0" smtClean="0"/>
              <a:t>有益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若</a:t>
            </a:r>
            <a:r>
              <a:rPr lang="zh-CN" altLang="zh-CN" dirty="0"/>
              <a:t>个体应激反应过强、持续时间过长</a:t>
            </a:r>
            <a:r>
              <a:rPr lang="zh-CN" altLang="zh-CN" dirty="0" smtClean="0"/>
              <a:t>，</a:t>
            </a:r>
            <a:r>
              <a:rPr lang="zh-CN" altLang="en-US" dirty="0" smtClean="0"/>
              <a:t>则影响其健康</a:t>
            </a:r>
            <a:r>
              <a:rPr lang="zh-CN" altLang="zh-CN" dirty="0" smtClean="0"/>
              <a:t>，</a:t>
            </a:r>
            <a:r>
              <a:rPr lang="zh-CN" altLang="en-US" dirty="0" smtClean="0"/>
              <a:t>甚至</a:t>
            </a:r>
            <a:r>
              <a:rPr lang="zh-CN" altLang="zh-CN" dirty="0" smtClean="0"/>
              <a:t>导致</a:t>
            </a:r>
            <a:r>
              <a:rPr lang="zh-CN" altLang="zh-CN" dirty="0" smtClean="0"/>
              <a:t>疾病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23280"/>
            <a:ext cx="11480800" cy="4876800"/>
          </a:xfrm>
        </p:spPr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（三）评估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交谈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了解其可利用的应对资源、常用的应对策略与效果等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量表评定法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必要时，可进行相应的心理行为量表测评，如</a:t>
            </a:r>
            <a:r>
              <a:rPr lang="zh-CN" altLang="zh-CN" dirty="0"/>
              <a:t>生活事件量表、医学应对量表、特质应对方式问卷等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4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4286" y="1214422"/>
            <a:ext cx="10415814" cy="503397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四、</a:t>
            </a:r>
            <a:r>
              <a:rPr lang="zh-CN" altLang="zh-CN" dirty="0" smtClean="0"/>
              <a:t>自我概念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（一）相关</a:t>
            </a:r>
            <a:r>
              <a:rPr lang="zh-CN" altLang="en-US" dirty="0" smtClean="0"/>
              <a:t>概念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/>
              <a:t>自我概念（</a:t>
            </a:r>
            <a:r>
              <a:rPr lang="en-US" altLang="zh-CN" dirty="0" smtClean="0"/>
              <a:t>self-concept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en-US" dirty="0"/>
              <a:t>也</a:t>
            </a:r>
            <a:r>
              <a:rPr lang="zh-CN" altLang="en-US" dirty="0" smtClean="0"/>
              <a:t>称自我意识，</a:t>
            </a:r>
            <a:r>
              <a:rPr lang="zh-CN" altLang="zh-CN" dirty="0" smtClean="0"/>
              <a:t>是</a:t>
            </a:r>
            <a:r>
              <a:rPr lang="zh-CN" altLang="zh-CN" dirty="0"/>
              <a:t>指人们通过对自己内在和外在特征，以及他人对其反应的感知和体验所形成的对自我的认识与</a:t>
            </a:r>
            <a:r>
              <a:rPr lang="zh-CN" altLang="zh-CN" dirty="0" smtClean="0"/>
              <a:t>评价</a:t>
            </a:r>
            <a:endParaRPr lang="en-US" altLang="zh-CN" dirty="0" smtClean="0"/>
          </a:p>
          <a:p>
            <a:pPr lvl="2"/>
            <a:r>
              <a:rPr altLang="zh-CN" dirty="0"/>
              <a:t>自尊</a:t>
            </a:r>
            <a:r>
              <a:rPr lang="zh-CN" altLang="zh-CN" dirty="0"/>
              <a:t>（</a:t>
            </a:r>
            <a:r>
              <a:rPr lang="en-US" altLang="zh-CN" dirty="0"/>
              <a:t>self-esteem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是</a:t>
            </a:r>
            <a:r>
              <a:rPr lang="zh-CN" altLang="zh-CN" dirty="0"/>
              <a:t>指人们尊重自己、维护自己的尊严和人格，不容他人任意侮辱、歧视的一种心理意识和情感</a:t>
            </a:r>
            <a:r>
              <a:rPr lang="zh-CN" altLang="zh-CN" dirty="0" smtClean="0"/>
              <a:t>体验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（二）评估的意义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r>
              <a:rPr lang="zh-CN" altLang="en-US" dirty="0" smtClean="0"/>
              <a:t>（三）评估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交谈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观察</a:t>
            </a:r>
            <a:endParaRPr lang="en-US" altLang="zh-CN" dirty="0" smtClean="0"/>
          </a:p>
          <a:p>
            <a:pPr lvl="2"/>
            <a:r>
              <a:rPr lang="zh-CN" altLang="en-US" dirty="0"/>
              <a:t>量</a:t>
            </a:r>
            <a:r>
              <a:rPr lang="zh-CN" altLang="en-US" dirty="0" smtClean="0"/>
              <a:t>表评定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87504" y="1941229"/>
            <a:ext cx="1107996" cy="461665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患病等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8138" y="1772817"/>
            <a:ext cx="2031325" cy="830997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自我概念紊乱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自尊下降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40217" y="1772817"/>
            <a:ext cx="2031325" cy="830997"/>
          </a:xfrm>
          <a:prstGeom prst="rect">
            <a:avLst/>
          </a:prstGeom>
          <a:noFill/>
          <a:ln>
            <a:solidFill>
              <a:srgbClr val="66003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维持和恢复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健康的能力↓</a:t>
            </a:r>
          </a:p>
        </p:txBody>
      </p:sp>
      <p:cxnSp>
        <p:nvCxnSpPr>
          <p:cNvPr id="9" name="直接箭头连接符 8"/>
          <p:cNvCxnSpPr>
            <a:stCxn id="5" idx="3"/>
            <a:endCxn id="6" idx="1"/>
          </p:cNvCxnSpPr>
          <p:nvPr/>
        </p:nvCxnSpPr>
        <p:spPr>
          <a:xfrm>
            <a:off x="3995501" y="2172061"/>
            <a:ext cx="1022637" cy="162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6" idx="3"/>
            <a:endCxn id="7" idx="1"/>
          </p:cNvCxnSpPr>
          <p:nvPr/>
        </p:nvCxnSpPr>
        <p:spPr>
          <a:xfrm>
            <a:off x="7049462" y="2188315"/>
            <a:ext cx="99075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9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第三章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一、社会角色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（一）角色与角色期望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角色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指</a:t>
            </a:r>
            <a:r>
              <a:rPr lang="zh-CN" altLang="zh-CN" dirty="0"/>
              <a:t>个体在社会结构中所处的一定位置，即社会地位的</a:t>
            </a:r>
            <a:r>
              <a:rPr lang="zh-CN" altLang="zh-CN" dirty="0" smtClean="0"/>
              <a:t>体现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角色期望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是</a:t>
            </a:r>
            <a:r>
              <a:rPr lang="zh-CN" altLang="zh-CN" dirty="0"/>
              <a:t>社会对处于一定社会地位的角色的权利和义务所作的规范，是角色行为赖以产生的</a:t>
            </a:r>
            <a:r>
              <a:rPr lang="zh-CN" altLang="zh-CN" dirty="0" smtClean="0"/>
              <a:t>依据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角色期望的不同层次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剧本期望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演员伙伴期望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观众期望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6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（二）角色</a:t>
            </a:r>
            <a:r>
              <a:rPr lang="zh-CN" altLang="en-US" dirty="0" smtClean="0"/>
              <a:t>的分类</a:t>
            </a:r>
            <a:endParaRPr lang="en-US" altLang="zh-CN" dirty="0" smtClean="0"/>
          </a:p>
          <a:p>
            <a:pPr lvl="2"/>
            <a:r>
              <a:rPr lang="x-none" altLang="zh-CN" dirty="0"/>
              <a:t>根据角色存在的形态</a:t>
            </a:r>
            <a:endParaRPr lang="en-US" altLang="zh-CN" dirty="0"/>
          </a:p>
          <a:p>
            <a:pPr lvl="3"/>
            <a:r>
              <a:rPr lang="x-none" altLang="zh-CN" dirty="0"/>
              <a:t>理想角色</a:t>
            </a:r>
            <a:r>
              <a:rPr lang="zh-CN" altLang="en-US" dirty="0"/>
              <a:t>（</a:t>
            </a:r>
            <a:r>
              <a:rPr lang="x-none" altLang="zh-CN" dirty="0">
                <a:solidFill>
                  <a:srgbClr val="C00000"/>
                </a:solidFill>
              </a:rPr>
              <a:t>期望角色</a:t>
            </a:r>
            <a:r>
              <a:rPr lang="zh-CN" altLang="en-US" dirty="0"/>
              <a:t>）</a:t>
            </a:r>
            <a:endParaRPr lang="en-US" altLang="zh-CN" dirty="0"/>
          </a:p>
          <a:p>
            <a:pPr lvl="3"/>
            <a:r>
              <a:rPr lang="x-none" altLang="zh-CN" dirty="0"/>
              <a:t>领悟角色</a:t>
            </a:r>
            <a:endParaRPr lang="en-US" altLang="zh-CN" dirty="0"/>
          </a:p>
          <a:p>
            <a:pPr lvl="3"/>
            <a:r>
              <a:rPr lang="x-none" altLang="zh-CN" dirty="0"/>
              <a:t>实践角色</a:t>
            </a:r>
            <a:endParaRPr lang="en-US" altLang="zh-CN" dirty="0"/>
          </a:p>
          <a:p>
            <a:pPr lvl="2"/>
            <a:r>
              <a:rPr lang="zh-CN" altLang="zh-CN" dirty="0"/>
              <a:t>根据角色扮演者受角色规范制约的程度</a:t>
            </a:r>
            <a:endParaRPr lang="en-US" altLang="zh-CN" dirty="0"/>
          </a:p>
          <a:p>
            <a:pPr lvl="3"/>
            <a:r>
              <a:rPr lang="zh-CN" altLang="zh-CN" dirty="0"/>
              <a:t>规定性角色</a:t>
            </a:r>
            <a:r>
              <a:rPr lang="zh-CN" altLang="en-US" dirty="0"/>
              <a:t>（</a:t>
            </a:r>
            <a:r>
              <a:rPr altLang="zh-CN" dirty="0">
                <a:solidFill>
                  <a:srgbClr val="C00000"/>
                </a:solidFill>
              </a:rPr>
              <a:t>正式角色</a:t>
            </a:r>
            <a:r>
              <a:rPr lang="zh-CN" altLang="en-US" dirty="0"/>
              <a:t>）</a:t>
            </a:r>
            <a:endParaRPr lang="en-US" altLang="zh-CN" dirty="0"/>
          </a:p>
          <a:p>
            <a:pPr lvl="3"/>
            <a:r>
              <a:rPr lang="zh-CN" altLang="zh-CN" dirty="0"/>
              <a:t>开放性角色</a:t>
            </a:r>
            <a:r>
              <a:rPr lang="zh-CN" altLang="en-US" dirty="0"/>
              <a:t>（</a:t>
            </a:r>
            <a:r>
              <a:rPr altLang="zh-CN" dirty="0">
                <a:solidFill>
                  <a:srgbClr val="C00000"/>
                </a:solidFill>
              </a:rPr>
              <a:t>非正式角色</a:t>
            </a:r>
            <a:r>
              <a:rPr lang="zh-CN" altLang="en-US" dirty="0"/>
              <a:t>）</a:t>
            </a:r>
            <a:endParaRPr lang="en-US" altLang="zh-CN" dirty="0">
              <a:solidFill>
                <a:srgbClr val="692AA2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290622"/>
            <a:ext cx="11480800" cy="4876800"/>
          </a:xfrm>
        </p:spPr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（三）患者角色</a:t>
            </a:r>
            <a:r>
              <a:rPr lang="zh-CN" altLang="en-US" dirty="0" smtClean="0"/>
              <a:t>与角色适应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患者角色</a:t>
            </a:r>
            <a:r>
              <a:rPr lang="zh-CN" altLang="en-US" dirty="0" smtClean="0"/>
              <a:t>可以是暂时的，也可能是长期的</a:t>
            </a:r>
            <a:endParaRPr lang="en-US" altLang="zh-CN" dirty="0" smtClean="0"/>
          </a:p>
          <a:p>
            <a:pPr lvl="2"/>
            <a:r>
              <a:rPr lang="zh-CN" altLang="en-US" b="1" dirty="0"/>
              <a:t>患者</a:t>
            </a:r>
            <a:r>
              <a:rPr lang="zh-CN" altLang="en-US" b="1" dirty="0" smtClean="0"/>
              <a:t>的</a:t>
            </a:r>
            <a:r>
              <a:rPr lang="zh-CN" altLang="en-US" b="1" dirty="0" smtClean="0"/>
              <a:t>角色期望</a:t>
            </a:r>
            <a:endParaRPr lang="en-US" altLang="zh-CN" b="1" dirty="0" smtClean="0"/>
          </a:p>
          <a:p>
            <a:pPr lvl="3"/>
            <a:r>
              <a:rPr lang="zh-CN" altLang="zh-CN" dirty="0" smtClean="0"/>
              <a:t>可以</a:t>
            </a:r>
            <a:r>
              <a:rPr lang="zh-CN" altLang="zh-CN" dirty="0"/>
              <a:t>脱离或部分脱离日常生活中的其他角色，酌情免去一些原来承担的社会责任和</a:t>
            </a:r>
            <a:r>
              <a:rPr lang="zh-CN" altLang="zh-CN" dirty="0" smtClean="0"/>
              <a:t>义务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一般</a:t>
            </a:r>
            <a:r>
              <a:rPr lang="zh-CN" altLang="zh-CN" dirty="0"/>
              <a:t>不需为自己患病承担责任，有获得良好照顾的</a:t>
            </a:r>
            <a:r>
              <a:rPr lang="zh-CN" altLang="zh-CN" dirty="0" smtClean="0"/>
              <a:t>权利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有</a:t>
            </a:r>
            <a:r>
              <a:rPr lang="zh-CN" altLang="zh-CN" dirty="0"/>
              <a:t>积极配合医疗护理、恢复健康的</a:t>
            </a:r>
            <a:r>
              <a:rPr lang="zh-CN" altLang="zh-CN" dirty="0" smtClean="0"/>
              <a:t>义务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有享受治疗护理、知情同意、寻求帮助、要求保密等权利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常见</a:t>
            </a:r>
            <a:r>
              <a:rPr lang="zh-CN" altLang="en-US" dirty="0" smtClean="0"/>
              <a:t>的患者角色</a:t>
            </a:r>
            <a:r>
              <a:rPr lang="zh-CN" altLang="en-US" dirty="0" smtClean="0"/>
              <a:t>适应不良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角色缺如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角色强化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角色消退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角色冲突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角色内冲突</a:t>
            </a:r>
            <a:endParaRPr lang="en-US" altLang="zh-CN" dirty="0" smtClean="0"/>
          </a:p>
          <a:p>
            <a:pPr lvl="4"/>
            <a:r>
              <a:rPr lang="zh-CN" altLang="en-US" dirty="0"/>
              <a:t>角色间</a:t>
            </a:r>
            <a:r>
              <a:rPr lang="zh-CN" altLang="en-US" dirty="0" smtClean="0"/>
              <a:t>冲突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（四）角色功能的评估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交谈</a:t>
            </a:r>
            <a:endParaRPr lang="en-US" altLang="zh-CN" dirty="0" smtClean="0"/>
          </a:p>
          <a:p>
            <a:pPr lvl="2"/>
            <a:r>
              <a:rPr lang="zh-CN" altLang="en-US" dirty="0"/>
              <a:t>观察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8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第一章  概  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一、心理社会评估的意义</a:t>
            </a:r>
            <a:endParaRPr lang="en-US" altLang="zh-CN" dirty="0" smtClean="0"/>
          </a:p>
          <a:p>
            <a:pPr lvl="1"/>
            <a:r>
              <a:rPr dirty="0" smtClean="0"/>
              <a:t>心理社会状况也是</a:t>
            </a:r>
            <a:r>
              <a:rPr lang="zh-CN" altLang="zh-CN" dirty="0" smtClean="0"/>
              <a:t>健康</a:t>
            </a:r>
            <a:r>
              <a:rPr dirty="0" smtClean="0"/>
              <a:t>重要组成部分</a:t>
            </a:r>
            <a:endParaRPr lang="en-US" dirty="0" smtClean="0"/>
          </a:p>
          <a:p>
            <a:pPr lvl="2"/>
            <a:r>
              <a:rPr dirty="0"/>
              <a:t>健康</a:t>
            </a:r>
            <a:r>
              <a:rPr lang="zh-CN" altLang="zh-CN" dirty="0" smtClean="0"/>
              <a:t>不仅仅是</a:t>
            </a:r>
            <a:r>
              <a:rPr lang="zh-CN" altLang="zh-CN" dirty="0"/>
              <a:t>没有疾病或虚弱，而且是身体、心理和社会适应的完好状态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（一）心理评估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找出</a:t>
            </a:r>
            <a:r>
              <a:rPr dirty="0" smtClean="0"/>
              <a:t>可能的心理健康问题</a:t>
            </a:r>
            <a:endParaRPr lang="en-US" dirty="0" smtClean="0"/>
          </a:p>
          <a:p>
            <a:pPr lvl="2"/>
            <a:r>
              <a:rPr dirty="0" smtClean="0"/>
              <a:t>分析其</a:t>
            </a:r>
            <a:r>
              <a:rPr lang="zh-CN" altLang="zh-CN" dirty="0" smtClean="0"/>
              <a:t>对</a:t>
            </a:r>
            <a:r>
              <a:rPr lang="zh-CN" altLang="zh-CN" dirty="0"/>
              <a:t>健康有利和不利的个性特点、心理活动及可能的原因，</a:t>
            </a:r>
            <a:r>
              <a:rPr lang="zh-CN" altLang="zh-CN" dirty="0" smtClean="0"/>
              <a:t>以便充分</a:t>
            </a:r>
            <a:r>
              <a:rPr lang="zh-CN" altLang="zh-CN" dirty="0"/>
              <a:t>发挥和挖掘其积极的心理因素，减轻和消除其不利的心理因素，并</a:t>
            </a:r>
            <a:r>
              <a:rPr lang="zh-CN" altLang="zh-CN" dirty="0" smtClean="0"/>
              <a:t>为</a:t>
            </a:r>
            <a:r>
              <a:rPr lang="zh-CN" altLang="en-US" dirty="0"/>
              <a:t>制订</a:t>
            </a:r>
            <a:r>
              <a:rPr lang="zh-CN" altLang="zh-CN" dirty="0" smtClean="0"/>
              <a:t>有</a:t>
            </a:r>
            <a:r>
              <a:rPr lang="zh-CN" altLang="zh-CN" dirty="0"/>
              <a:t>针对性的护理计划提供依据</a:t>
            </a:r>
            <a:r>
              <a:rPr lang="zh-CN" altLang="zh-CN" dirty="0" smtClean="0"/>
              <a:t>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2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二、家庭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（一）家庭</a:t>
            </a:r>
            <a:r>
              <a:rPr lang="zh-CN" altLang="en-US" dirty="0" smtClean="0"/>
              <a:t>评估的意义</a:t>
            </a:r>
            <a:endParaRPr lang="en-US" altLang="zh-CN" dirty="0" smtClean="0"/>
          </a:p>
          <a:p>
            <a:pPr lvl="2"/>
            <a:r>
              <a:rPr lang="zh-CN" altLang="zh-CN" dirty="0"/>
              <a:t>家庭是个体最主要最直接的支持来源，对个体的身心健康、成长与发展以及疾病的康复等均具有举足轻重的作用</a:t>
            </a:r>
            <a:endParaRPr lang="en-US" altLang="zh-CN" dirty="0"/>
          </a:p>
          <a:p>
            <a:pPr marL="457200" lvl="1" indent="0">
              <a:buNone/>
            </a:pPr>
            <a:r>
              <a:rPr lang="zh-CN" altLang="en-US" dirty="0" smtClean="0"/>
              <a:t>（二）家庭</a:t>
            </a:r>
            <a:r>
              <a:rPr lang="zh-CN" altLang="en-US" dirty="0" smtClean="0"/>
              <a:t>评估</a:t>
            </a:r>
            <a:r>
              <a:rPr lang="zh-CN" altLang="en-US" dirty="0" smtClean="0"/>
              <a:t>的内容与目的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家庭</a:t>
            </a:r>
            <a:r>
              <a:rPr lang="zh-CN" altLang="zh-CN" dirty="0"/>
              <a:t>的成员</a:t>
            </a:r>
            <a:r>
              <a:rPr lang="zh-CN" altLang="zh-CN" dirty="0" smtClean="0"/>
              <a:t>结构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成员</a:t>
            </a:r>
            <a:r>
              <a:rPr lang="zh-CN" altLang="zh-CN" dirty="0"/>
              <a:t>间的相互关系与家庭</a:t>
            </a:r>
            <a:r>
              <a:rPr lang="zh-CN" altLang="zh-CN" dirty="0" smtClean="0"/>
              <a:t>氛围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护理</a:t>
            </a:r>
            <a:r>
              <a:rPr lang="zh-CN" altLang="zh-CN" dirty="0"/>
              <a:t>对象在家庭中的角色、地位及其与家人的</a:t>
            </a:r>
            <a:r>
              <a:rPr lang="zh-CN" altLang="zh-CN" dirty="0" smtClean="0"/>
              <a:t>关系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家庭</a:t>
            </a:r>
            <a:r>
              <a:rPr lang="zh-CN" altLang="zh-CN" dirty="0"/>
              <a:t>成员的健康信念、对护理对象健康问题的反应以及因此而给家庭关系带来的影响</a:t>
            </a:r>
            <a:r>
              <a:rPr lang="zh-CN" altLang="zh-CN" dirty="0" smtClean="0"/>
              <a:t>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4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（三）家庭</a:t>
            </a:r>
            <a:r>
              <a:rPr lang="zh-CN" altLang="en-US" dirty="0" smtClean="0"/>
              <a:t>评估的方法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交谈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观察</a:t>
            </a:r>
            <a:endParaRPr lang="en-US" altLang="zh-CN" dirty="0" smtClean="0"/>
          </a:p>
          <a:p>
            <a:pPr lvl="2"/>
            <a:r>
              <a:rPr lang="zh-CN" altLang="en-US" dirty="0"/>
              <a:t>量</a:t>
            </a:r>
            <a:r>
              <a:rPr lang="zh-CN" altLang="en-US" dirty="0" smtClean="0"/>
              <a:t>表评定</a:t>
            </a:r>
            <a:endParaRPr lang="en-US" altLang="zh-CN" dirty="0" smtClean="0"/>
          </a:p>
          <a:p>
            <a:pPr lvl="3"/>
            <a:r>
              <a:rPr lang="zh-CN" altLang="en-US" dirty="0"/>
              <a:t>如</a:t>
            </a:r>
            <a:r>
              <a:rPr lang="zh-CN" altLang="en-US" dirty="0" smtClean="0"/>
              <a:t>家庭关怀度指数量表等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6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第三</a:t>
            </a:r>
            <a:r>
              <a:rPr lang="zh-CN" altLang="en-US" dirty="0" smtClean="0"/>
              <a:t>章  社会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dirty="0" smtClean="0"/>
              <a:t>三、环境</a:t>
            </a:r>
            <a:endParaRPr lang="en-US" altLang="zh-CN" sz="2800" dirty="0" smtClean="0"/>
          </a:p>
          <a:p>
            <a:pPr marL="457200" lvl="1" indent="0">
              <a:buNone/>
            </a:pPr>
            <a:r>
              <a:rPr lang="zh-CN" altLang="en-US" sz="2400" dirty="0" smtClean="0"/>
              <a:t>（一）相关概念</a:t>
            </a:r>
            <a:endParaRPr lang="en-US" altLang="zh-CN" sz="2400" dirty="0" smtClean="0"/>
          </a:p>
          <a:p>
            <a:pPr lvl="2"/>
            <a:r>
              <a:rPr sz="2400" dirty="0" smtClean="0"/>
              <a:t>是</a:t>
            </a:r>
            <a:r>
              <a:rPr lang="zh-CN" altLang="zh-CN" sz="2400" dirty="0" smtClean="0"/>
              <a:t>人类</a:t>
            </a:r>
            <a:r>
              <a:rPr lang="zh-CN" altLang="zh-CN" sz="2400" dirty="0"/>
              <a:t>赖以生存和发展的社会与物质条件的</a:t>
            </a:r>
            <a:r>
              <a:rPr lang="zh-CN" altLang="zh-CN" sz="2400" dirty="0" smtClean="0"/>
              <a:t>总和</a:t>
            </a:r>
            <a:endParaRPr lang="en-US" altLang="zh-CN" sz="2400" dirty="0"/>
          </a:p>
          <a:p>
            <a:pPr marL="457200" lvl="1" indent="0">
              <a:buNone/>
            </a:pPr>
            <a:r>
              <a:rPr lang="zh-CN" altLang="en-US" sz="2400" dirty="0" smtClean="0"/>
              <a:t>（二）评估</a:t>
            </a:r>
            <a:r>
              <a:rPr lang="zh-CN" altLang="en-US" sz="2400" dirty="0" smtClean="0"/>
              <a:t>内容与方法</a:t>
            </a:r>
            <a:endParaRPr lang="en-US" altLang="zh-CN" sz="2400" dirty="0" smtClean="0"/>
          </a:p>
          <a:p>
            <a:pPr marL="914400" lvl="2" indent="0">
              <a:buNone/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自然环境</a:t>
            </a:r>
            <a:endParaRPr lang="en-US" altLang="zh-CN" sz="2400" dirty="0" smtClean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）生活</a:t>
            </a:r>
            <a:r>
              <a:rPr lang="zh-CN" altLang="en-US" sz="2400" dirty="0" smtClean="0"/>
              <a:t>与居住环境</a:t>
            </a:r>
            <a:endParaRPr lang="en-US" altLang="zh-CN" sz="2400" dirty="0" smtClean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）职业</a:t>
            </a:r>
            <a:r>
              <a:rPr lang="zh-CN" altLang="en-US" sz="2400" dirty="0" smtClean="0"/>
              <a:t>与工作环境</a:t>
            </a:r>
            <a:endParaRPr lang="en-US" altLang="zh-CN" sz="2400" dirty="0" smtClean="0"/>
          </a:p>
          <a:p>
            <a:pPr marL="914400" lvl="2" indent="0">
              <a:buNone/>
            </a:pPr>
            <a:r>
              <a:rPr lang="en-US" sz="2400" dirty="0" smtClean="0"/>
              <a:t>2.</a:t>
            </a:r>
            <a:r>
              <a:rPr sz="2400" dirty="0" smtClean="0"/>
              <a:t>社会文化环境</a:t>
            </a:r>
            <a:endParaRPr lang="en-US" altLang="zh-CN" sz="2400" dirty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r>
              <a:rPr sz="2400" dirty="0" err="1" smtClean="0"/>
              <a:t>生活方式</a:t>
            </a:r>
            <a:endParaRPr lang="en-US" altLang="zh-CN" sz="2400" dirty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r>
              <a:rPr sz="2400" dirty="0" err="1" smtClean="0"/>
              <a:t>社会交往</a:t>
            </a:r>
            <a:endParaRPr lang="en-US" altLang="zh-CN" sz="2400" dirty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）</a:t>
            </a:r>
            <a:r>
              <a:rPr sz="2400" dirty="0" err="1" smtClean="0"/>
              <a:t>经济状况</a:t>
            </a:r>
            <a:endParaRPr lang="en-US" altLang="zh-CN" sz="2400" dirty="0"/>
          </a:p>
          <a:p>
            <a:pPr marL="1371600" lvl="3" indent="0">
              <a:buNone/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）</a:t>
            </a:r>
            <a:r>
              <a:rPr sz="2400" dirty="0" err="1" smtClean="0"/>
              <a:t>文化背景</a:t>
            </a:r>
            <a:r>
              <a:rPr sz="2400" dirty="0" smtClean="0"/>
              <a:t> </a:t>
            </a:r>
            <a:endParaRPr sz="2400" dirty="0"/>
          </a:p>
          <a:p>
            <a:pPr lvl="3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0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第一章  概  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（二）社会评估</a:t>
            </a:r>
            <a:endParaRPr lang="en-US" altLang="zh-CN" dirty="0" smtClean="0"/>
          </a:p>
          <a:p>
            <a:pPr lvl="2"/>
            <a:r>
              <a:rPr lang="zh-CN" altLang="zh-CN" dirty="0"/>
              <a:t>社会为个体提供了赖以生存和发展的必然</a:t>
            </a:r>
            <a:r>
              <a:rPr lang="zh-CN" altLang="zh-CN" dirty="0" smtClean="0"/>
              <a:t>条件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endParaRPr lang="en-US" altLang="zh-CN" dirty="0" smtClean="0"/>
          </a:p>
          <a:p>
            <a:pPr lvl="2"/>
            <a:endParaRPr lang="en-US" altLang="zh-CN" dirty="0"/>
          </a:p>
          <a:p>
            <a:pPr lvl="2"/>
            <a:endParaRPr lang="en-US" dirty="0" smtClean="0"/>
          </a:p>
          <a:p>
            <a:pPr lvl="2"/>
            <a:r>
              <a:rPr dirty="0" smtClean="0"/>
              <a:t>每个个体都承担着相应的社会角色，并与社会环境进行着密切的互动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分析</a:t>
            </a:r>
            <a:r>
              <a:rPr lang="zh-CN" altLang="zh-CN" dirty="0" smtClean="0"/>
              <a:t>社会环境</a:t>
            </a:r>
            <a:r>
              <a:rPr lang="zh-CN" altLang="zh-CN" dirty="0"/>
              <a:t>中</a:t>
            </a:r>
            <a:r>
              <a:rPr lang="zh-CN" altLang="zh-CN" dirty="0" smtClean="0"/>
              <a:t>对健康</a:t>
            </a:r>
            <a:r>
              <a:rPr lang="zh-CN" altLang="zh-CN" dirty="0"/>
              <a:t>有利和不利的因素，以便</a:t>
            </a:r>
            <a:r>
              <a:rPr lang="zh-CN" altLang="zh-CN" dirty="0" smtClean="0"/>
              <a:t>能够</a:t>
            </a:r>
            <a:r>
              <a:rPr lang="zh-CN" altLang="en-US" dirty="0"/>
              <a:t>采取</a:t>
            </a:r>
            <a:r>
              <a:rPr lang="zh-CN" altLang="zh-CN" dirty="0" smtClean="0"/>
              <a:t>相应</a:t>
            </a:r>
            <a:r>
              <a:rPr lang="zh-CN" altLang="zh-CN" dirty="0"/>
              <a:t>的护理干预措施，进一步提高护理对象的健康水平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椭圆 5"/>
          <p:cNvSpPr/>
          <p:nvPr/>
        </p:nvSpPr>
        <p:spPr>
          <a:xfrm>
            <a:off x="4167174" y="2285992"/>
            <a:ext cx="2928958" cy="1571636"/>
          </a:xfrm>
          <a:prstGeom prst="ellipse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4952992" y="3000372"/>
            <a:ext cx="1285884" cy="857256"/>
          </a:xfrm>
          <a:prstGeom prst="ellipse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310182" y="3429000"/>
            <a:ext cx="571504" cy="428628"/>
          </a:xfrm>
          <a:prstGeom prst="ellips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个体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8745" y="2428868"/>
            <a:ext cx="6463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D1496"/>
                </a:solidFill>
              </a:rPr>
              <a:t>社会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38745" y="3000372"/>
            <a:ext cx="64633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660033"/>
                </a:solidFill>
              </a:rPr>
              <a:t>家庭</a:t>
            </a:r>
          </a:p>
        </p:txBody>
      </p:sp>
    </p:spTree>
    <p:extLst>
      <p:ext uri="{BB962C8B-B14F-4D97-AF65-F5344CB8AC3E}">
        <p14:creationId xmlns:p14="http://schemas.microsoft.com/office/powerpoint/2010/main" val="4287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第一章  概  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一、心理</a:t>
            </a:r>
            <a:r>
              <a:rPr lang="zh-CN" altLang="en-US" dirty="0" smtClean="0"/>
              <a:t>社会评估的方法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en-US" altLang="zh-CN" dirty="0" smtClean="0"/>
              <a:t>1.</a:t>
            </a:r>
            <a:r>
              <a:rPr lang="zh-CN" altLang="zh-CN" dirty="0" smtClean="0"/>
              <a:t>交谈</a:t>
            </a:r>
            <a:r>
              <a:rPr lang="zh-CN" altLang="zh-CN" dirty="0" smtClean="0"/>
              <a:t>法</a:t>
            </a:r>
            <a:endParaRPr lang="en-US" altLang="zh-CN" dirty="0"/>
          </a:p>
          <a:p>
            <a:pPr lvl="2"/>
            <a:r>
              <a:rPr lang="zh-CN" altLang="en-US" dirty="0" smtClean="0"/>
              <a:t>方式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自由式</a:t>
            </a:r>
            <a:r>
              <a:rPr lang="zh-CN" altLang="zh-CN" dirty="0"/>
              <a:t>交谈和结构式</a:t>
            </a:r>
            <a:r>
              <a:rPr lang="zh-CN" altLang="zh-CN" dirty="0" smtClean="0"/>
              <a:t>交谈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注意事项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易受评估者的交谈技巧、经验等因素影响</a:t>
            </a:r>
            <a:endParaRPr lang="en-US" altLang="zh-CN" dirty="0" smtClean="0"/>
          </a:p>
          <a:p>
            <a:pPr lvl="3"/>
            <a:r>
              <a:rPr lang="zh-CN" altLang="en-US" dirty="0"/>
              <a:t>护理</a:t>
            </a:r>
            <a:r>
              <a:rPr lang="zh-CN" altLang="en-US" dirty="0" smtClean="0"/>
              <a:t>对象可能不愿谈及或隐瞒真实情况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</a:t>
            </a:r>
            <a:r>
              <a:rPr lang="zh-CN" altLang="en-US" dirty="0" smtClean="0"/>
              <a:t>章  </a:t>
            </a:r>
            <a:r>
              <a:rPr lang="zh-CN" altLang="en-US" dirty="0" smtClean="0"/>
              <a:t>概  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sz="2400" dirty="0" smtClean="0"/>
              <a:t>2.</a:t>
            </a:r>
            <a:r>
              <a:rPr lang="zh-CN" altLang="en-US" sz="2400" dirty="0" smtClean="0"/>
              <a:t>观察法</a:t>
            </a:r>
            <a:endParaRPr lang="en-US" altLang="zh-CN" sz="2400" dirty="0" smtClean="0"/>
          </a:p>
          <a:p>
            <a:pPr lvl="2"/>
            <a:r>
              <a:rPr lang="zh-CN" altLang="en-US" sz="2400" dirty="0" smtClean="0"/>
              <a:t>可弥补交谈法的不足</a:t>
            </a:r>
            <a:endParaRPr lang="en-US" altLang="zh-CN" sz="2400" dirty="0" smtClean="0"/>
          </a:p>
          <a:p>
            <a:pPr lvl="2"/>
            <a:r>
              <a:rPr lang="zh-CN" altLang="en-US" sz="2400" dirty="0" smtClean="0"/>
              <a:t>方式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自然观察法和控制观察法</a:t>
            </a:r>
            <a:endParaRPr lang="en-US" altLang="zh-CN" sz="2400" dirty="0" smtClean="0"/>
          </a:p>
          <a:p>
            <a:pPr marL="457200" lvl="1" indent="0">
              <a:buNone/>
            </a:pPr>
            <a:r>
              <a:rPr lang="en-US" altLang="zh-CN" sz="2400" dirty="0" smtClean="0"/>
              <a:t>3.</a:t>
            </a:r>
            <a:r>
              <a:rPr lang="zh-CN" altLang="zh-CN" sz="2400" dirty="0" smtClean="0"/>
              <a:t>量</a:t>
            </a:r>
            <a:r>
              <a:rPr lang="zh-CN" altLang="zh-CN" sz="2400" dirty="0"/>
              <a:t>表</a:t>
            </a:r>
            <a:r>
              <a:rPr lang="zh-CN" altLang="zh-CN" sz="2400" dirty="0" smtClean="0"/>
              <a:t>评定法</a:t>
            </a:r>
            <a:endParaRPr lang="en-US" altLang="zh-CN" sz="2400" dirty="0" smtClean="0"/>
          </a:p>
          <a:p>
            <a:pPr lvl="2"/>
            <a:r>
              <a:rPr lang="zh-CN" altLang="zh-CN" sz="2400" dirty="0" smtClean="0"/>
              <a:t>使用</a:t>
            </a:r>
            <a:r>
              <a:rPr lang="zh-CN" altLang="zh-CN" sz="2400" dirty="0"/>
              <a:t>经过信度、效度检验的现成量</a:t>
            </a:r>
            <a:r>
              <a:rPr lang="zh-CN" altLang="zh-CN" sz="2400" dirty="0" smtClean="0"/>
              <a:t>表</a:t>
            </a:r>
            <a:r>
              <a:rPr lang="zh-CN" altLang="en-US" sz="2400" dirty="0" smtClean="0"/>
              <a:t>进行评定</a:t>
            </a:r>
            <a:endParaRPr lang="en-US" altLang="zh-CN" sz="2400" dirty="0" smtClean="0"/>
          </a:p>
          <a:p>
            <a:pPr lvl="2"/>
            <a:r>
              <a:rPr lang="zh-CN" altLang="en-US" sz="2400" dirty="0"/>
              <a:t>注意</a:t>
            </a:r>
            <a:r>
              <a:rPr lang="zh-CN" altLang="en-US" sz="2400" dirty="0" smtClean="0"/>
              <a:t>事项</a:t>
            </a:r>
            <a:endParaRPr lang="en-US" altLang="zh-CN" sz="2400" dirty="0" smtClean="0"/>
          </a:p>
          <a:p>
            <a:pPr lvl="3"/>
            <a:r>
              <a:rPr lang="zh-CN" altLang="zh-CN" sz="2400" dirty="0"/>
              <a:t>必须严格按照</a:t>
            </a:r>
            <a:r>
              <a:rPr lang="zh-CN" altLang="zh-CN" sz="2400" dirty="0" smtClean="0"/>
              <a:t>心理</a:t>
            </a:r>
            <a:r>
              <a:rPr lang="zh-CN" altLang="en-US" sz="2400" dirty="0" smtClean="0"/>
              <a:t>社会</a:t>
            </a:r>
            <a:r>
              <a:rPr lang="zh-CN" altLang="zh-CN" sz="2400" dirty="0" smtClean="0"/>
              <a:t>测量规范</a:t>
            </a:r>
            <a:r>
              <a:rPr lang="zh-CN" altLang="en-US" sz="2400" dirty="0"/>
              <a:t>进行</a:t>
            </a:r>
            <a:r>
              <a:rPr lang="zh-CN" altLang="en-US" sz="2400" dirty="0" smtClean="0"/>
              <a:t>评定</a:t>
            </a:r>
            <a:endParaRPr lang="en-US" altLang="zh-CN" sz="2400" dirty="0" smtClean="0"/>
          </a:p>
          <a:p>
            <a:pPr marL="457200" lvl="1" indent="0">
              <a:buNone/>
            </a:pPr>
            <a:r>
              <a:rPr lang="en-US" altLang="zh-CN" sz="2400" dirty="0" smtClean="0"/>
              <a:t>4.</a:t>
            </a:r>
            <a:r>
              <a:rPr lang="zh-CN" altLang="en-US" sz="2400" dirty="0" smtClean="0"/>
              <a:t>其他</a:t>
            </a:r>
            <a:endParaRPr lang="en-US" altLang="zh-CN" sz="2400" dirty="0" smtClean="0"/>
          </a:p>
          <a:p>
            <a:pPr lvl="2"/>
            <a:r>
              <a:rPr lang="zh-CN" altLang="en-US" sz="2400" dirty="0"/>
              <a:t>生理</a:t>
            </a:r>
            <a:r>
              <a:rPr lang="zh-CN" altLang="en-US" sz="2400" dirty="0" smtClean="0"/>
              <a:t>指标的测定</a:t>
            </a:r>
            <a:endParaRPr lang="en-US" altLang="zh-CN" sz="2400" dirty="0" smtClean="0"/>
          </a:p>
          <a:p>
            <a:pPr lvl="2"/>
            <a:r>
              <a:rPr lang="zh-CN" altLang="en-US" sz="2400" dirty="0" smtClean="0"/>
              <a:t>相关档案资料的查阅等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一、认知</a:t>
            </a:r>
            <a:r>
              <a:rPr lang="zh-CN" altLang="en-US" dirty="0" smtClean="0"/>
              <a:t>能力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（一）感知</a:t>
            </a:r>
            <a:r>
              <a:rPr lang="zh-CN" altLang="en-US" dirty="0" smtClean="0"/>
              <a:t>能力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感知觉是一切认识活动</a:t>
            </a:r>
            <a:r>
              <a:rPr lang="zh-CN" altLang="en-US" dirty="0" smtClean="0"/>
              <a:t>的开始和只是的源泉，是思维的基础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评估内容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注意</a:t>
            </a:r>
            <a:r>
              <a:rPr lang="zh-CN" altLang="zh-CN" dirty="0" smtClean="0"/>
              <a:t>有无某种感觉的减退或消失、过敏，以及有无错觉、幻觉等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评估方法</a:t>
            </a:r>
            <a:endParaRPr lang="en-US" altLang="zh-CN" dirty="0" smtClean="0"/>
          </a:p>
          <a:p>
            <a:pPr lvl="3"/>
            <a:r>
              <a:rPr lang="zh-CN" altLang="en-US" dirty="0" smtClean="0">
                <a:solidFill>
                  <a:srgbClr val="0070C0"/>
                </a:solidFill>
              </a:rPr>
              <a:t>交谈和观察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lvl="3"/>
            <a:r>
              <a:rPr lang="zh-CN" altLang="en-US" dirty="0"/>
              <a:t>必要</a:t>
            </a:r>
            <a:r>
              <a:rPr lang="zh-CN" altLang="en-US" dirty="0" smtClean="0"/>
              <a:t>时，可进行相应</a:t>
            </a:r>
            <a:r>
              <a:rPr lang="zh-CN" altLang="en-US" dirty="0" smtClean="0">
                <a:solidFill>
                  <a:srgbClr val="0070C0"/>
                </a:solidFill>
              </a:rPr>
              <a:t>的检查</a:t>
            </a:r>
            <a:endParaRPr lang="en-US" altLang="zh-CN" dirty="0" smtClean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8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（二）注意力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是</a:t>
            </a:r>
            <a:r>
              <a:rPr lang="zh-CN" altLang="en-US" dirty="0" smtClean="0"/>
              <a:t>心理活动</a:t>
            </a:r>
            <a:r>
              <a:rPr lang="zh-CN" altLang="zh-CN" dirty="0" smtClean="0"/>
              <a:t>对</a:t>
            </a:r>
            <a:r>
              <a:rPr lang="zh-CN" altLang="zh-CN" dirty="0" smtClean="0"/>
              <a:t>某种事物的指向和</a:t>
            </a:r>
            <a:r>
              <a:rPr lang="zh-CN" altLang="zh-CN" dirty="0" smtClean="0"/>
              <a:t>集中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可分为被动注意（</a:t>
            </a:r>
            <a:r>
              <a:rPr lang="zh-CN" altLang="zh-CN" dirty="0" smtClean="0">
                <a:solidFill>
                  <a:srgbClr val="C00000"/>
                </a:solidFill>
              </a:rPr>
              <a:t>不随意注意</a:t>
            </a:r>
            <a:r>
              <a:rPr lang="zh-CN" altLang="zh-CN" dirty="0" smtClean="0"/>
              <a:t>）和主动注意（</a:t>
            </a:r>
            <a:r>
              <a:rPr lang="zh-CN" altLang="zh-CN" dirty="0">
                <a:solidFill>
                  <a:srgbClr val="C00000"/>
                </a:solidFill>
              </a:rPr>
              <a:t>随意注意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评估内容</a:t>
            </a:r>
            <a:endParaRPr lang="en-US" altLang="zh-CN" dirty="0" smtClean="0"/>
          </a:p>
          <a:p>
            <a:pPr lvl="3"/>
            <a:r>
              <a:rPr lang="zh-CN" altLang="zh-CN" dirty="0"/>
              <a:t>注意的广度、稳定性、注意的分配和</a:t>
            </a:r>
            <a:r>
              <a:rPr lang="zh-CN" altLang="zh-CN" dirty="0" smtClean="0"/>
              <a:t>转移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评估方法</a:t>
            </a:r>
            <a:endParaRPr lang="en-US" altLang="zh-CN" dirty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通过交谈和观察进行，也可通过某些心理测验而获得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第二章  心理</a:t>
            </a:r>
            <a:r>
              <a:rPr lang="zh-CN" altLang="en-US" dirty="0" smtClean="0"/>
              <a:t>评估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（三）记忆力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记忆</a:t>
            </a:r>
            <a:r>
              <a:rPr lang="zh-CN" altLang="zh-CN" dirty="0" smtClean="0"/>
              <a:t>是</a:t>
            </a:r>
            <a:r>
              <a:rPr lang="zh-CN" altLang="zh-CN" dirty="0"/>
              <a:t>过去经历的事物在头脑中的</a:t>
            </a:r>
            <a:r>
              <a:rPr lang="zh-CN" altLang="zh-CN" dirty="0" smtClean="0"/>
              <a:t>再现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短时记忆</a:t>
            </a:r>
            <a:endParaRPr lang="en-US" altLang="zh-CN" dirty="0" smtClean="0"/>
          </a:p>
          <a:p>
            <a:pPr lvl="3"/>
            <a:r>
              <a:rPr lang="zh-CN" altLang="zh-CN" dirty="0"/>
              <a:t>可嘱被评估者重复刚说过的一句话或由</a:t>
            </a:r>
            <a:r>
              <a:rPr lang="en-US" altLang="zh-CN" dirty="0"/>
              <a:t>5</a:t>
            </a:r>
            <a:r>
              <a:rPr lang="zh-CN" altLang="zh-CN" dirty="0"/>
              <a:t>～</a:t>
            </a:r>
            <a:r>
              <a:rPr lang="en-US" altLang="zh-CN" dirty="0"/>
              <a:t>7</a:t>
            </a:r>
            <a:r>
              <a:rPr lang="zh-CN" altLang="zh-CN" dirty="0"/>
              <a:t>个数字组成的数字串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长时记忆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可</a:t>
            </a:r>
            <a:r>
              <a:rPr lang="zh-CN" altLang="en-US" dirty="0" smtClean="0"/>
              <a:t>嘱</a:t>
            </a:r>
            <a:r>
              <a:rPr lang="zh-CN" altLang="zh-CN" dirty="0" smtClean="0"/>
              <a:t>其</a:t>
            </a:r>
            <a:r>
              <a:rPr lang="zh-CN" altLang="zh-CN" dirty="0"/>
              <a:t>回忆当天或前一天所经历的事件等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zh-CN" altLang="en-US" dirty="0" smtClean="0"/>
              <a:t>（四）定向力</a:t>
            </a:r>
            <a:endParaRPr lang="en-US" altLang="zh-CN" dirty="0" smtClean="0"/>
          </a:p>
          <a:p>
            <a:pPr lvl="2"/>
            <a:r>
              <a:rPr lang="zh-CN" altLang="zh-CN" dirty="0"/>
              <a:t>是指一个人对周围</a:t>
            </a:r>
            <a:r>
              <a:rPr lang="zh-CN" altLang="zh-CN" dirty="0" smtClean="0"/>
              <a:t>环境及</a:t>
            </a:r>
            <a:r>
              <a:rPr lang="zh-CN" altLang="zh-CN" dirty="0"/>
              <a:t>自身</a:t>
            </a:r>
            <a:r>
              <a:rPr lang="zh-CN" altLang="zh-CN" dirty="0" smtClean="0"/>
              <a:t>状态的</a:t>
            </a:r>
            <a:r>
              <a:rPr lang="zh-CN" altLang="zh-CN" dirty="0"/>
              <a:t>察觉和</a:t>
            </a:r>
            <a:r>
              <a:rPr lang="zh-CN" altLang="zh-CN" dirty="0" smtClean="0"/>
              <a:t>识别能力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评估方法：</a:t>
            </a:r>
            <a:r>
              <a:rPr lang="zh-CN" altLang="en-US" dirty="0">
                <a:solidFill>
                  <a:srgbClr val="0070C0"/>
                </a:solidFill>
              </a:rPr>
              <a:t>交谈</a:t>
            </a: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第二</a:t>
            </a:r>
            <a:r>
              <a:rPr lang="zh-CN" altLang="en-US" dirty="0" smtClean="0"/>
              <a:t>章  心理</a:t>
            </a:r>
            <a:r>
              <a:rPr lang="zh-CN" altLang="en-US" dirty="0" smtClean="0"/>
              <a:t>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" y="1301507"/>
            <a:ext cx="11604171" cy="4876800"/>
          </a:xfrm>
        </p:spPr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（五）思维</a:t>
            </a:r>
            <a:r>
              <a:rPr lang="zh-CN" altLang="en-US" dirty="0" smtClean="0"/>
              <a:t>能力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是</a:t>
            </a:r>
            <a:r>
              <a:rPr lang="zh-CN" altLang="en-US" dirty="0" smtClean="0"/>
              <a:t>人脑对客观现实概括性的、间接的反映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主要</a:t>
            </a:r>
            <a:r>
              <a:rPr lang="zh-CN" altLang="en-US" dirty="0" smtClean="0"/>
              <a:t>内容</a:t>
            </a:r>
            <a:endParaRPr lang="en-US" altLang="zh-CN" dirty="0" smtClean="0"/>
          </a:p>
          <a:p>
            <a:pPr lvl="3"/>
            <a:r>
              <a:rPr lang="zh-CN" altLang="en-US" dirty="0"/>
              <a:t>计算</a:t>
            </a:r>
            <a:r>
              <a:rPr lang="zh-CN" altLang="en-US" dirty="0" smtClean="0"/>
              <a:t>力、理解力、判断力、</a:t>
            </a:r>
            <a:r>
              <a:rPr lang="zh-CN" altLang="en-US" dirty="0" smtClean="0"/>
              <a:t>语言能力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评估方法</a:t>
            </a:r>
            <a:endParaRPr lang="en-US" altLang="zh-CN" dirty="0" smtClean="0"/>
          </a:p>
          <a:p>
            <a:pPr lvl="3"/>
            <a:r>
              <a:rPr lang="zh-CN" altLang="en-US" dirty="0"/>
              <a:t>可</a:t>
            </a:r>
            <a:r>
              <a:rPr lang="zh-CN" altLang="en-US" dirty="0" smtClean="0"/>
              <a:t>根据不同的目的采取不同的评估方法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2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1304</Words>
  <Application>Microsoft Office PowerPoint</Application>
  <PresentationFormat>宽屏</PresentationFormat>
  <Paragraphs>215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华文楷体</vt:lpstr>
      <vt:lpstr>楷体_GB2312</vt:lpstr>
      <vt:lpstr>宋体</vt:lpstr>
      <vt:lpstr>Arial</vt:lpstr>
      <vt:lpstr>Verdana</vt:lpstr>
      <vt:lpstr>Wingdings</vt:lpstr>
      <vt:lpstr>课件模板</vt:lpstr>
      <vt:lpstr>第三篇 心理社会评估</vt:lpstr>
      <vt:lpstr>第一章  概  述</vt:lpstr>
      <vt:lpstr>第一章  概  述</vt:lpstr>
      <vt:lpstr>第一章  概  述</vt:lpstr>
      <vt:lpstr>第一章  概  述</vt:lpstr>
      <vt:lpstr>第二章  心理评估</vt:lpstr>
      <vt:lpstr>第二章  心理评估</vt:lpstr>
      <vt:lpstr>第二章  心理评估 </vt:lpstr>
      <vt:lpstr>第二章  心理评估</vt:lpstr>
      <vt:lpstr>第二章  心理评估</vt:lpstr>
      <vt:lpstr>第二章  心理评估</vt:lpstr>
      <vt:lpstr>第二章  心理评估</vt:lpstr>
      <vt:lpstr>第二章  心理评估</vt:lpstr>
      <vt:lpstr>第二章  心理评估</vt:lpstr>
      <vt:lpstr>第二章  心理评估 </vt:lpstr>
      <vt:lpstr>第三章  社会评估</vt:lpstr>
      <vt:lpstr>第三章  社会评估</vt:lpstr>
      <vt:lpstr>第三章  社会评估</vt:lpstr>
      <vt:lpstr>第三章  社会评估</vt:lpstr>
      <vt:lpstr>第三章  社会评估</vt:lpstr>
      <vt:lpstr>第三章  社会评估</vt:lpstr>
      <vt:lpstr>第三章  社会评估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第三篇 心理社会评估</dc:title>
  <dc:creator>王孟通</dc:creator>
  <cp:lastModifiedBy>王孟通</cp:lastModifiedBy>
  <cp:revision>9</cp:revision>
  <dcterms:created xsi:type="dcterms:W3CDTF">2015-12-01T06:04:17Z</dcterms:created>
  <dcterms:modified xsi:type="dcterms:W3CDTF">2015-12-01T08:40:18Z</dcterms:modified>
</cp:coreProperties>
</file>